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#" TargetMode="External"/><Relationship Id="rId5" Type="http://schemas.openxmlformats.org/officeDocument/2006/relationships/hyperlink" Target="#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image" Target="../media/image-10-3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181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Speech Emotion Recognition using CNN–BiLSTM (RAVDESS Dataset)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66283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 Rola Khaled 221017871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31506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Zeina Ahmed 221017888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9672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Malak Maher 221027544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61951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Course: Deep Learning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62717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Objective: Design and deploy a deep learning system to recognise human emotions from speech signals.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01873"/>
            <a:ext cx="60281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Questions &amp; Discussion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6486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attention.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31708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welcome your questions and feedback on this project.</a:t>
            </a:r>
            <a:endParaRPr lang="en-US" sz="185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4969312"/>
            <a:ext cx="1563767" cy="658297"/>
          </a:xfrm>
          <a:prstGeom prst="rect">
            <a:avLst/>
          </a:prstGeom>
        </p:spPr>
      </p:pic>
      <p:pic>
        <p:nvPicPr>
          <p:cNvPr id="7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48" y="4969312"/>
            <a:ext cx="2339816" cy="658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8391"/>
            <a:ext cx="5388412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Domain &amp; Motivation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583406" y="1282065"/>
            <a:ext cx="6648450" cy="1965960"/>
          </a:xfrm>
          <a:prstGeom prst="roundRect">
            <a:avLst>
              <a:gd name="adj" fmla="val 558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60546" y="1282065"/>
            <a:ext cx="91440" cy="1965960"/>
          </a:xfrm>
          <a:prstGeom prst="roundRect">
            <a:avLst>
              <a:gd name="adj" fmla="val 273481"/>
            </a:avLst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41534" y="1471612"/>
            <a:ext cx="395406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Speech Emotion Recognition (SER)?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41534" y="1816656"/>
            <a:ext cx="62007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 is the process of identifying human emotional states from spoken language. It deciphers the subtle vocal cues that convey feelings.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7398544" y="1282065"/>
            <a:ext cx="6648450" cy="1965960"/>
          </a:xfrm>
          <a:prstGeom prst="roundRect">
            <a:avLst>
              <a:gd name="adj" fmla="val 558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75684" y="1282065"/>
            <a:ext cx="91440" cy="1965960"/>
          </a:xfrm>
          <a:prstGeom prst="roundRect">
            <a:avLst>
              <a:gd name="adj" fmla="val 273481"/>
            </a:avLst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7656671" y="1471612"/>
            <a:ext cx="196131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does it matter?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656671" y="1816656"/>
            <a:ext cx="620077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Human-Computer Interaction (HCI)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656671" y="2141696"/>
            <a:ext cx="620077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customer service in call centres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656671" y="2466737"/>
            <a:ext cx="620077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Mental health support tools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656671" y="2791778"/>
            <a:ext cx="6200775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More intuitive AI assistants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583406" y="3435548"/>
            <a:ext cx="13463587" cy="5185410"/>
          </a:xfrm>
          <a:prstGeom prst="roundRect">
            <a:avLst>
              <a:gd name="adj" fmla="val 4823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598646" y="3450788"/>
            <a:ext cx="6716554" cy="5154930"/>
          </a:xfrm>
          <a:prstGeom prst="roundRect">
            <a:avLst>
              <a:gd name="adj" fmla="val 4851"/>
            </a:avLst>
          </a:prstGeom>
          <a:solidFill>
            <a:srgbClr val="F3F3FF"/>
          </a:solidFill>
          <a:ln/>
        </p:spPr>
      </p:sp>
      <p:sp>
        <p:nvSpPr>
          <p:cNvPr id="16" name="Text 14"/>
          <p:cNvSpPr/>
          <p:nvPr/>
        </p:nvSpPr>
        <p:spPr>
          <a:xfrm>
            <a:off x="765334" y="3617476"/>
            <a:ext cx="196131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Challenges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65334" y="3962519"/>
            <a:ext cx="638317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Emotion is subtle and temporal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65334" y="4287560"/>
            <a:ext cx="638317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Speech varies in length and loudness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65334" y="4612600"/>
            <a:ext cx="638317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risk of model bias and class collapse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315200" y="3450788"/>
            <a:ext cx="6716554" cy="5154930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21" name="Shape 19"/>
          <p:cNvSpPr/>
          <p:nvPr/>
        </p:nvSpPr>
        <p:spPr>
          <a:xfrm>
            <a:off x="7315200" y="3450788"/>
            <a:ext cx="22860" cy="5154930"/>
          </a:xfrm>
          <a:prstGeom prst="roundRect">
            <a:avLst>
              <a:gd name="adj" fmla="val 1093924"/>
            </a:avLst>
          </a:prstGeom>
          <a:solidFill>
            <a:srgbClr val="1AA5FA"/>
          </a:solidFill>
          <a:ln/>
        </p:spPr>
      </p:sp>
      <p:sp>
        <p:nvSpPr>
          <p:cNvPr id="22" name="Text 20"/>
          <p:cNvSpPr/>
          <p:nvPr/>
        </p:nvSpPr>
        <p:spPr>
          <a:xfrm>
            <a:off x="7481887" y="3617476"/>
            <a:ext cx="638317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Human Speech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→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Emotion</a:t>
            </a:r>
            <a:endParaRPr lang="en-US" sz="130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1887" y="4071699"/>
            <a:ext cx="6383179" cy="43673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487" y="366474"/>
            <a:ext cx="3136344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&amp; Challenges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66487" y="1091565"/>
            <a:ext cx="26289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RAVDESS Dataset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466487" y="1538288"/>
            <a:ext cx="6686193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Ryerson Audio-Visual Database of Emotional Speech and Song (RAVDESS) was selected for its high quality and clear emotional labelling.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6487" y="2084903"/>
            <a:ext cx="66861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 Emotions: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Neutral, calm, happy, sad, angry, fearful, disgust, surprise.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6487" y="2344817"/>
            <a:ext cx="66861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 Data: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Studio-recorded, pre-processed speech ensuring minimal noise interference.</a:t>
            </a:r>
            <a:endParaRPr lang="en-US" sz="10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487" y="2708077"/>
            <a:ext cx="6686193" cy="668619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5340" y="1091565"/>
            <a:ext cx="250900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Faced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85340" y="1538288"/>
            <a:ext cx="66861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Variable Audio Length: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Speech segments naturally differ, requiring standardisation.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485340" y="1798201"/>
            <a:ext cx="66861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Temporal Emotional Cues: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Emotions aren't static; their manifestation changes over time within speech.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7485340" y="2058114"/>
            <a:ext cx="66861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Small Dataset: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limited size increases the risk of model overfitting, necessitating careful mitigation strategies.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7485340" y="2421374"/>
            <a:ext cx="6686193" cy="779621"/>
          </a:xfrm>
          <a:prstGeom prst="roundRect">
            <a:avLst>
              <a:gd name="adj" fmla="val 25646"/>
            </a:avLst>
          </a:prstGeom>
          <a:solidFill>
            <a:srgbClr val="B7C2FB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571" y="2623542"/>
            <a:ext cx="166568" cy="13323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918371" y="2587823"/>
            <a:ext cx="611993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Criticality of Preprocessing: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Careful preprocessing is paramount to address these challenges and ensure robust model training.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373" y="397788"/>
            <a:ext cx="4364117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Preprocessing Pipeline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06373" y="1112520"/>
            <a:ext cx="136176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meticulous preprocessing pipeline was established to transform raw audio into a suitable format for deep learning, ensuring data quality and consistency.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373" y="1506736"/>
            <a:ext cx="433983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5017" y="1651397"/>
            <a:ext cx="170211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Load Audio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085017" y="1950958"/>
            <a:ext cx="1303901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Importing raw .wav files into the system.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05" y="2519482"/>
            <a:ext cx="433983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01948" y="2664143"/>
            <a:ext cx="170211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Trim Silence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301948" y="2963704"/>
            <a:ext cx="12822079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Removing non-essential silent segments to focus on speech content.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56" y="3532227"/>
            <a:ext cx="433983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18999" y="3676888"/>
            <a:ext cx="208835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Pad/Trim to Fixed Duration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518999" y="3976449"/>
            <a:ext cx="12605028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Standardising audio lengths for consistent input dimensions.</a:t>
            </a:r>
            <a:endParaRPr lang="en-US" sz="11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07" y="4544973"/>
            <a:ext cx="433983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36050" y="4689634"/>
            <a:ext cx="2374583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Extract Log-Mel Spectrograms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736050" y="4989195"/>
            <a:ext cx="1238797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Converting audio to a visual representation of frequency and time, crucial for CNN analysis.</a:t>
            </a:r>
            <a:endParaRPr lang="en-US" sz="11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56" y="5557718"/>
            <a:ext cx="433983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18999" y="5702379"/>
            <a:ext cx="2229445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Dataset-Level Normalisation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1518999" y="6001941"/>
            <a:ext cx="12605028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Scaling features to a common range, improving model stability and performance.</a:t>
            </a:r>
            <a:endParaRPr lang="en-US" sz="11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05" y="6570464"/>
            <a:ext cx="433983" cy="11430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01948" y="6715125"/>
            <a:ext cx="195357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Save Clean Training Data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1301948" y="7014686"/>
            <a:ext cx="12822079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Storing processed data ready for model ingestion.</a:t>
            </a:r>
            <a:endParaRPr lang="en-US" sz="1100" dirty="0"/>
          </a:p>
        </p:txBody>
      </p:sp>
      <p:sp>
        <p:nvSpPr>
          <p:cNvPr id="22" name="Text 14"/>
          <p:cNvSpPr/>
          <p:nvPr/>
        </p:nvSpPr>
        <p:spPr>
          <a:xfrm>
            <a:off x="506373" y="7601307"/>
            <a:ext cx="136176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"Correct preprocessing was the key factor in improving accuracy."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6016"/>
            <a:ext cx="6938486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Architecture: CNN + BiLSTM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3295" y="1414224"/>
            <a:ext cx="13343811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hybrid model architecture combines the strengths of Convolutional Neural Networks (CNNs) for spatial feature extraction and Bidirectional Long Short-Term Memory (BiLSTMs) for temporal dependency modelling.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95" y="2209086"/>
            <a:ext cx="919043" cy="11028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46052" y="2392799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Input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746052" y="2773323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Log-Mel Spectrograms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5" y="3311962"/>
            <a:ext cx="919043" cy="11028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46052" y="3495675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CNN Layers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746052" y="3876199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spectral emotion patterns from frequency bands.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5" y="4414838"/>
            <a:ext cx="919043" cy="11028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46052" y="4598551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BiLSTM Layers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746052" y="4979075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emotional dynamics and dependencies across time.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5" y="5517713"/>
            <a:ext cx="919043" cy="11028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46052" y="5701427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Dense Layers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746052" y="6081951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Final classification into emotion categories.</a:t>
            </a:r>
            <a:endParaRPr lang="en-US" sz="14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95" y="6620589"/>
            <a:ext cx="919043" cy="11028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46052" y="6804303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Softmax Output</a:t>
            </a:r>
            <a:endParaRPr lang="en-US" sz="1700" dirty="0"/>
          </a:p>
        </p:txBody>
      </p:sp>
      <p:sp>
        <p:nvSpPr>
          <p:cNvPr id="18" name="Text 11"/>
          <p:cNvSpPr/>
          <p:nvPr/>
        </p:nvSpPr>
        <p:spPr>
          <a:xfrm>
            <a:off x="1746052" y="7184827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Probability distribution over emotions.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552" y="480655"/>
            <a:ext cx="4104561" cy="512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Training Strategy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610552" y="1342430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28556" y="1702237"/>
            <a:ext cx="26158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82685" y="1516856"/>
            <a:ext cx="2052280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Split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82685" y="1878092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Stratified 80/10/10 split for Training, Validation, and Testing to ensure balanced emotion distribution.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10552" y="2563535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8556" y="2923342"/>
            <a:ext cx="26158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1482685" y="2737961"/>
            <a:ext cx="2052280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Augmentation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82685" y="3099197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Application of SpecAugment and environmental noise injection (training data only) to increase dataset diversity.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10552" y="3784640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28556" y="4144447"/>
            <a:ext cx="26158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1482685" y="3959066"/>
            <a:ext cx="2052280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Adam Optimizer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82685" y="4320302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Utilised for efficient gradient descent and convergence.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10552" y="5005745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28556" y="5365552"/>
            <a:ext cx="26158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482685" y="5180171"/>
            <a:ext cx="2400300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Learning Rate Scheduling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82685" y="5541407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Dynamically adjusted learning rate to enhance training stability and performance.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10552" y="6226850"/>
            <a:ext cx="697706" cy="1046678"/>
          </a:xfrm>
          <a:prstGeom prst="roundRect">
            <a:avLst>
              <a:gd name="adj" fmla="val 36004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28556" y="6586657"/>
            <a:ext cx="26158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1482685" y="6401276"/>
            <a:ext cx="2052280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Early Stopping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82685" y="6762512"/>
            <a:ext cx="12537162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Preventing overfitting by monitoring validation loss and terminating training when improvement ceases.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10552" y="7469743"/>
            <a:ext cx="1340929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"Augmentation improves generalisation, not memorisation."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003" y="466725"/>
            <a:ext cx="3993594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Results &amp; Evaluation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94003" y="1390055"/>
            <a:ext cx="3194804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Overall Performance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594003" y="1958935"/>
            <a:ext cx="78997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model achieved a final test accuracy of approximately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83%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 the RAVDESS dataset.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4003" y="2400181"/>
            <a:ext cx="2396133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Findings: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94003" y="2869406"/>
            <a:ext cx="78997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Balanced Performance: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Consistent accuracy across various emotion classes, avoiding bias.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4003" y="3200281"/>
            <a:ext cx="78997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Class Collapse: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Each emotion was correctly distinguished, indicating robust feature learning.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4003" y="3531156"/>
            <a:ext cx="789979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State-of-the-Art Alignment: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Results are competitive with established benchmarks for SER on RAVDESS.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8915519" y="1390055"/>
            <a:ext cx="3194804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Confusion Matrix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8915519" y="1958935"/>
            <a:ext cx="5128498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snapshot of the confusion matrix reveals strong diagonal values, confirming effective classification.</a:t>
            </a:r>
            <a:endParaRPr lang="en-US" sz="13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519" y="2692956"/>
            <a:ext cx="5128498" cy="38463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915519" y="6730127"/>
            <a:ext cx="4622959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Classification Report Highlights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8915519" y="7299008"/>
            <a:ext cx="5128498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Precision, recall, and F1-scores demonstrate high performance across emotion categories.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833" y="599361"/>
            <a:ext cx="5128974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Conclusion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62833" y="2003346"/>
            <a:ext cx="6443424" cy="2290763"/>
          </a:xfrm>
          <a:prstGeom prst="roundRect">
            <a:avLst>
              <a:gd name="adj" fmla="val 6387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62833" y="1972866"/>
            <a:ext cx="6443424" cy="121920"/>
          </a:xfrm>
          <a:prstGeom prst="roundRect">
            <a:avLst>
              <a:gd name="adj" fmla="val 268192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676400"/>
            <a:ext cx="653891" cy="653891"/>
          </a:xfrm>
          <a:prstGeom prst="roundRect">
            <a:avLst>
              <a:gd name="adj" fmla="val 139840"/>
            </a:avLst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3853696" y="1839873"/>
            <a:ext cx="26158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11198" y="2548295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Prediction Pipeline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11198" y="2999542"/>
            <a:ext cx="5946696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seamless flow from WAV input through preprocessing, model inference, to JSON output facilitates real-world application.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4142" y="2003346"/>
            <a:ext cx="6443424" cy="2290763"/>
          </a:xfrm>
          <a:prstGeom prst="roundRect">
            <a:avLst>
              <a:gd name="adj" fmla="val 6387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424142" y="1972866"/>
            <a:ext cx="6443424" cy="121920"/>
          </a:xfrm>
          <a:prstGeom prst="roundRect">
            <a:avLst>
              <a:gd name="adj" fmla="val 268192"/>
            </a:avLst>
          </a:prstGeom>
          <a:solidFill>
            <a:srgbClr val="018CE1"/>
          </a:solidFill>
          <a:ln/>
        </p:spPr>
      </p:sp>
      <p:sp>
        <p:nvSpPr>
          <p:cNvPr id="11" name="Shape 9"/>
          <p:cNvSpPr/>
          <p:nvPr/>
        </p:nvSpPr>
        <p:spPr>
          <a:xfrm>
            <a:off x="10318909" y="1676400"/>
            <a:ext cx="653891" cy="653891"/>
          </a:xfrm>
          <a:prstGeom prst="roundRect">
            <a:avLst>
              <a:gd name="adj" fmla="val 139840"/>
            </a:avLst>
          </a:prstGeom>
          <a:solidFill>
            <a:srgbClr val="2D4DF2"/>
          </a:solidFill>
          <a:ln/>
        </p:spPr>
      </p:sp>
      <p:sp>
        <p:nvSpPr>
          <p:cNvPr id="12" name="Text 10"/>
          <p:cNvSpPr/>
          <p:nvPr/>
        </p:nvSpPr>
        <p:spPr>
          <a:xfrm>
            <a:off x="10515005" y="1839873"/>
            <a:ext cx="26158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7672507" y="2548295"/>
            <a:ext cx="269628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 Readiness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72507" y="2999542"/>
            <a:ext cx="594669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Designed for integration into Command-Line Interface (CLI),Application Programming Interface (API) environments.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2833" y="4539258"/>
            <a:ext cx="6443424" cy="2501979"/>
          </a:xfrm>
          <a:prstGeom prst="roundRect">
            <a:avLst>
              <a:gd name="adj" fmla="val 1306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003578" y="4780002"/>
            <a:ext cx="653891" cy="653891"/>
          </a:xfrm>
          <a:prstGeom prst="roundRect">
            <a:avLst>
              <a:gd name="adj" fmla="val 13982584"/>
            </a:avLst>
          </a:prstGeom>
          <a:solidFill>
            <a:srgbClr val="2D4DF2"/>
          </a:solidFill>
          <a:ln/>
        </p:spPr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83362" y="4959787"/>
            <a:ext cx="294203" cy="294203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003578" y="5651778"/>
            <a:ext cx="44265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Correctness &gt; Model Complexity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003578" y="6103025"/>
            <a:ext cx="596193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Emphasising that high-quality, well-preprocessed data is more impactful than overly complex models.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7424142" y="4539258"/>
            <a:ext cx="6443424" cy="2501979"/>
          </a:xfrm>
          <a:prstGeom prst="roundRect">
            <a:avLst>
              <a:gd name="adj" fmla="val 1306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7664887" y="4780002"/>
            <a:ext cx="653891" cy="653891"/>
          </a:xfrm>
          <a:prstGeom prst="roundRect">
            <a:avLst>
              <a:gd name="adj" fmla="val 13982584"/>
            </a:avLst>
          </a:prstGeom>
          <a:solidFill>
            <a:srgbClr val="018CE1"/>
          </a:solidFill>
          <a:ln/>
        </p:spPr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4671" y="4959787"/>
            <a:ext cx="294203" cy="294203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7664887" y="5651778"/>
            <a:ext cx="477547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Failures Leads to Success</a:t>
            </a:r>
            <a:endParaRPr lang="en-US" sz="2000" dirty="0"/>
          </a:p>
        </p:txBody>
      </p:sp>
      <p:sp>
        <p:nvSpPr>
          <p:cNvPr id="24" name="Text 20"/>
          <p:cNvSpPr/>
          <p:nvPr/>
        </p:nvSpPr>
        <p:spPr>
          <a:xfrm>
            <a:off x="7664887" y="6103025"/>
            <a:ext cx="5961936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Analysis of misclassifications provided crucial insights for iterative improvement and robustness.</a:t>
            </a:r>
            <a:endParaRPr lang="en-US" sz="1700" dirty="0"/>
          </a:p>
        </p:txBody>
      </p:sp>
      <p:sp>
        <p:nvSpPr>
          <p:cNvPr id="25" name="Text 21"/>
          <p:cNvSpPr/>
          <p:nvPr/>
        </p:nvSpPr>
        <p:spPr>
          <a:xfrm>
            <a:off x="762833" y="7286387"/>
            <a:ext cx="1310473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"This project demonstrates both technical depth and systematic ML problem-solving."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511" y="368022"/>
            <a:ext cx="4290536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Work &amp; Enhancements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68511" y="1029295"/>
            <a:ext cx="1369337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further advance this project, several avenues for improvement and expansion have been identified.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511" y="1544360"/>
            <a:ext cx="6683454" cy="66834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8511" y="8378309"/>
            <a:ext cx="66834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Multi-modal Fusion: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Integrating facial expressions and body language for richer emotional context.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68511" y="8639175"/>
            <a:ext cx="66834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Processing: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Optimising the model for lower latency to enable live emotion detection.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68511" y="8900041"/>
            <a:ext cx="6683454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Domain Adaptation: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Exploring techniques to adapt the model to new datasets and accents without extensive retraining.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55" y="1544360"/>
            <a:ext cx="6683454" cy="66834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6055" y="8378309"/>
            <a:ext cx="66834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Privacy-Preserving SER: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Investigating methods for emotion recognition that protect speaker privacy.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486055" y="8639175"/>
            <a:ext cx="66834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Adversarial Robustness: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Enhancing model resilience against malicious attempts to trick or mislead the system.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486055" y="8900041"/>
            <a:ext cx="668345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Explainable AI (XAI):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Developing methods to understand why the model makes certain emotional predictions.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2025-12-17T21:42:29Z</dcterms:created>
  <dcterms:modified xsi:type="dcterms:W3CDTF">2025-12-17T21:42:29Z</dcterms:modified>
</cp:coreProperties>
</file>